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2"/>
  </p:notesMasterIdLst>
  <p:sldIdLst>
    <p:sldId id="289" r:id="rId2"/>
    <p:sldId id="326" r:id="rId3"/>
    <p:sldId id="327" r:id="rId4"/>
    <p:sldId id="349" r:id="rId5"/>
    <p:sldId id="333" r:id="rId6"/>
    <p:sldId id="295" r:id="rId7"/>
    <p:sldId id="292" r:id="rId8"/>
    <p:sldId id="296" r:id="rId9"/>
    <p:sldId id="297" r:id="rId10"/>
    <p:sldId id="341" r:id="rId11"/>
    <p:sldId id="338" r:id="rId12"/>
    <p:sldId id="339" r:id="rId13"/>
    <p:sldId id="350" r:id="rId14"/>
    <p:sldId id="348" r:id="rId15"/>
    <p:sldId id="343" r:id="rId16"/>
    <p:sldId id="344" r:id="rId17"/>
    <p:sldId id="345" r:id="rId18"/>
    <p:sldId id="346" r:id="rId19"/>
    <p:sldId id="335" r:id="rId20"/>
    <p:sldId id="287" r:id="rId21"/>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67183"/>
  </p:normalViewPr>
  <p:slideViewPr>
    <p:cSldViewPr snapToGrid="0" snapToObjects="1">
      <p:cViewPr varScale="1">
        <p:scale>
          <a:sx n="106" d="100"/>
          <a:sy n="106" d="100"/>
        </p:scale>
        <p:origin x="13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a:t>
            </a:r>
          </a:p>
          <a:p>
            <a:r>
              <a:rPr lang="en-US" dirty="0"/>
              <a:t>  - This is the </a:t>
            </a:r>
            <a:r>
              <a:rPr lang="en-US" b="1" dirty="0"/>
              <a:t>upstream</a:t>
            </a:r>
            <a:r>
              <a:rPr lang="en-US" dirty="0"/>
              <a:t> repository</a:t>
            </a:r>
          </a:p>
          <a:p>
            <a:r>
              <a:rPr lang="en-US" dirty="0"/>
              <a:t>  - It is Aunt May’s cookie recipe.</a:t>
            </a:r>
          </a:p>
          <a:p>
            <a:endParaRPr lang="en-US" dirty="0"/>
          </a:p>
          <a:p>
            <a:r>
              <a:rPr lang="en-US" dirty="0"/>
              <a:t>ASK: Why does it live on a hosting service?</a:t>
            </a:r>
          </a:p>
          <a:p>
            <a:r>
              <a:rPr lang="en-US" dirty="0"/>
              <a:t>  - Collaboration, transparency, release early &amp; often</a:t>
            </a:r>
          </a:p>
          <a:p>
            <a:endParaRPr lang="en-US" dirty="0"/>
          </a:p>
          <a:p>
            <a:r>
              <a:rPr lang="en-US" dirty="0"/>
              <a:t>ASK: Will you have write permissions to the upstream?</a:t>
            </a:r>
          </a:p>
          <a:p>
            <a:r>
              <a:rPr lang="en-US" dirty="0"/>
              <a:t>  - Nope, at least not until you gain trust and move up to a maintainer role.</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to make </a:t>
            </a:r>
            <a:r>
              <a:rPr lang="en-US" b="1" dirty="0"/>
              <a:t>your own copy </a:t>
            </a:r>
            <a:r>
              <a:rPr lang="en-US" dirty="0"/>
              <a:t>of the main project repo.</a:t>
            </a:r>
          </a:p>
          <a:p>
            <a:endParaRPr lang="en-US" dirty="0"/>
          </a:p>
          <a:p>
            <a:r>
              <a:rPr lang="en-US" dirty="0"/>
              <a:t>ASK: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dirty="0"/>
              <a:t>ASK: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remembers the upstream from which it was forked (dotted orange arrow)</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that this makes it possible to upstream the changes.</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Aunt May goes the other.</a:t>
            </a:r>
          </a:p>
          <a:p>
            <a:r>
              <a:rPr lang="en-US" dirty="0"/>
              <a:t>  - You need a copy to do that too.</a:t>
            </a:r>
          </a:p>
          <a:p>
            <a:r>
              <a:rPr lang="en-US" dirty="0"/>
              <a:t>  - Here the fork is just a copy of the repository.</a:t>
            </a:r>
          </a:p>
          <a:p>
            <a:r>
              <a:rPr lang="en-US" dirty="0"/>
              <a:t>    - It could be used to fork the community</a:t>
            </a:r>
          </a:p>
          <a:p>
            <a:r>
              <a:rPr lang="en-US" dirty="0"/>
              <a:t>    - But can also be used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35433798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endParaRPr lang="en-US" dirty="0"/>
          </a:p>
          <a:p>
            <a:r>
              <a:rPr lang="en-US" dirty="0"/>
              <a:t>You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Changing the words to green is a simple representation of some changes to the code.</a:t>
            </a:r>
          </a:p>
          <a:p>
            <a:endParaRPr lang="en-US" dirty="0"/>
          </a:p>
          <a:p>
            <a:r>
              <a:rPr lang="en-US" dirty="0"/>
              <a:t>I say this is simplified. </a:t>
            </a:r>
          </a:p>
          <a:p>
            <a:endParaRPr lang="en-US" dirty="0"/>
          </a:p>
          <a:p>
            <a:r>
              <a:rPr lang="en-US" dirty="0"/>
              <a:t>ASK: What do you think might be simplified and why?</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a:t>
            </a:r>
          </a:p>
          <a:p>
            <a:r>
              <a:rPr lang="en-US" dirty="0"/>
              <a:t>To do that you’ll need to get them to cloud</a:t>
            </a:r>
          </a:p>
          <a:p>
            <a:r>
              <a:rPr lang="en-US" dirty="0"/>
              <a:t>  - To your remote repo – your origin </a:t>
            </a:r>
          </a:p>
          <a:p>
            <a:r>
              <a:rPr lang="en-US" dirty="0"/>
              <a:t>  - and eventually to the main repo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dirty="0"/>
              <a:t>ASK: What makes it necessary to push changes to origin?</a:t>
            </a:r>
          </a:p>
          <a:p>
            <a:r>
              <a:rPr lang="en-US" dirty="0"/>
              <a:t>  - The upstream repo cannot see your local copy</a:t>
            </a:r>
          </a:p>
          <a:p>
            <a:r>
              <a:rPr lang="en-US" dirty="0"/>
              <a:t>  - You cannot write to the upstream repo.</a:t>
            </a:r>
          </a:p>
          <a:p>
            <a:r>
              <a:rPr lang="en-US" dirty="0"/>
              <a:t>  - So pushing puts your changes into the hosting service </a:t>
            </a:r>
          </a:p>
          <a:p>
            <a:r>
              <a:rPr lang="en-US" dirty="0"/>
              <a:t>  - So that eventually the upstream can see them.</a:t>
            </a:r>
          </a:p>
          <a:p>
            <a:endParaRPr lang="en-US" dirty="0"/>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the upstream repo can see them</a:t>
            </a:r>
          </a:p>
          <a:p>
            <a:r>
              <a:rPr lang="en-US" dirty="0"/>
              <a:t>  - you need to tell the project maintainers that you have something you want to upstream.</a:t>
            </a:r>
          </a:p>
          <a:p>
            <a:r>
              <a:rPr lang="en-US" dirty="0"/>
              <a:t>  - You do that by </a:t>
            </a:r>
            <a:r>
              <a:rPr lang="en-US" b="1" dirty="0"/>
              <a:t>making a Pull request</a:t>
            </a:r>
            <a:r>
              <a:rPr lang="en-US" dirty="0"/>
              <a:t>.</a:t>
            </a:r>
          </a:p>
          <a:p>
            <a:r>
              <a:rPr lang="en-US" dirty="0"/>
              <a:t>    - The pull request sends a message to the upstream</a:t>
            </a:r>
          </a:p>
          <a:p>
            <a:r>
              <a:rPr lang="en-US" dirty="0"/>
              <a:t>    - tells them that you have changes in your origin</a:t>
            </a:r>
          </a:p>
          <a:p>
            <a:r>
              <a:rPr lang="en-US" dirty="0"/>
              <a:t>    - and you would like those merged into the main project.</a:t>
            </a:r>
          </a:p>
          <a:p>
            <a:r>
              <a:rPr lang="en-US" dirty="0"/>
              <a:t>      - Aunt Maria wants to add chocolate chips.</a:t>
            </a:r>
          </a:p>
          <a:p>
            <a:r>
              <a:rPr lang="en-US" dirty="0"/>
              <a:t>      - Uncle Miles wants to add nuts.</a:t>
            </a:r>
          </a:p>
          <a:p>
            <a:endParaRPr lang="en-US" dirty="0"/>
          </a:p>
        </p:txBody>
      </p:sp>
    </p:spTree>
    <p:extLst>
      <p:ext uri="{BB962C8B-B14F-4D97-AF65-F5344CB8AC3E}">
        <p14:creationId xmlns:p14="http://schemas.microsoft.com/office/powerpoint/2010/main" val="674219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your proposed changes</a:t>
            </a:r>
          </a:p>
          <a:p>
            <a:r>
              <a:rPr lang="en-US" dirty="0"/>
              <a:t>  - they are </a:t>
            </a:r>
            <a:r>
              <a:rPr lang="en-US" b="1" dirty="0"/>
              <a:t>merged</a:t>
            </a:r>
            <a:r>
              <a:rPr lang="en-US" dirty="0"/>
              <a:t> into the upstream.</a:t>
            </a:r>
          </a:p>
          <a:p>
            <a:r>
              <a:rPr lang="en-US" dirty="0"/>
              <a:t>  - I.e. your code is combined with the code in the main repo</a:t>
            </a:r>
          </a:p>
          <a:p>
            <a:r>
              <a:rPr lang="en-US" dirty="0"/>
              <a:t>  - i.e. it becomes part of the main program.</a:t>
            </a:r>
          </a:p>
          <a:p>
            <a:r>
              <a:rPr lang="en-US" dirty="0"/>
              <a:t>  - I.e. Aunt May’s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opensource.com</a:t>
            </a:r>
            <a:r>
              <a:rPr lang="en-US" dirty="0"/>
              <a:t>/open-source-way</a:t>
            </a:r>
          </a:p>
          <a:p>
            <a:endParaRPr lang="en-US" dirty="0"/>
          </a:p>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Ask: These words should be somewhat intuitive.  </a:t>
            </a:r>
          </a:p>
          <a:p>
            <a:r>
              <a:rPr lang="en-US" dirty="0"/>
              <a:t>    -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Think about these roles and </a:t>
            </a:r>
            <a:r>
              <a:rPr lang="en-US" b="1" dirty="0"/>
              <a:t>what they might do in a project.</a:t>
            </a:r>
          </a:p>
          <a:p>
            <a:r>
              <a:rPr lang="en-US" dirty="0"/>
              <a:t>  - ASK: </a:t>
            </a:r>
            <a:r>
              <a:rPr lang="en-US" b="1" dirty="0"/>
              <a:t>Then order them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Aunt May have? (Leader / Maintainer?)</a:t>
            </a:r>
          </a:p>
          <a:p>
            <a:r>
              <a:rPr lang="en-US" dirty="0"/>
              <a:t>    - What role did Aunt Maria have when she added chocolate chips? (Contributor)</a:t>
            </a:r>
          </a:p>
          <a:p>
            <a:r>
              <a:rPr lang="en-US" dirty="0"/>
              <a:t>    - What about Uncle Miles when he added nuts? (also Contributor)</a:t>
            </a:r>
          </a:p>
          <a:p>
            <a:r>
              <a:rPr lang="en-US" dirty="0"/>
              <a:t>    - What would it mean to be a user?</a:t>
            </a:r>
          </a:p>
          <a:p>
            <a:r>
              <a:rPr lang="en-US" dirty="0"/>
              <a:t>      - Bake or eat cookies.</a:t>
            </a:r>
          </a:p>
          <a:p>
            <a:r>
              <a:rPr lang="en-US" dirty="0"/>
              <a:t>    - What would it mean to be a requestor?</a:t>
            </a:r>
          </a:p>
          <a:p>
            <a:r>
              <a:rPr lang="en-US" dirty="0"/>
              <a:t>      - Ask Aunt May to put coconut in the cookies but don’t modify the recipe yourself.</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 Leaders / Maintainers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Contributor</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If edits or modifications are needed the source images for these slides are in 07-GitHub-OLD-copy.pptx.</a:t>
            </a:r>
          </a:p>
          <a:p>
            <a:endParaRPr lang="en-US" dirty="0"/>
          </a:p>
          <a:p>
            <a:r>
              <a:rPr lang="en-US" b="1" dirty="0"/>
              <a:t>Local</a:t>
            </a:r>
            <a:r>
              <a:rPr lang="en-US" dirty="0"/>
              <a:t> are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a:t>
            </a:r>
            <a:r>
              <a:rPr lang="en-US" dirty="0"/>
              <a:t> are 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1 – FOSS Communities and Collaboration</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9" name="Group 8">
            <a:extLst>
              <a:ext uri="{FF2B5EF4-FFF2-40B4-BE49-F238E27FC236}">
                <a16:creationId xmlns:a16="http://schemas.microsoft.com/office/drawing/2014/main" id="{1AA943A0-FB03-3B46-B8B3-0C97BF10314B}"/>
              </a:ext>
            </a:extLst>
          </p:cNvPr>
          <p:cNvGrpSpPr/>
          <p:nvPr/>
        </p:nvGrpSpPr>
        <p:grpSpPr>
          <a:xfrm>
            <a:off x="6260018" y="272375"/>
            <a:ext cx="1454817" cy="1585608"/>
            <a:chOff x="6260018" y="272375"/>
            <a:chExt cx="1454817" cy="1585608"/>
          </a:xfrm>
        </p:grpSpPr>
        <p:sp>
          <p:nvSpPr>
            <p:cNvPr id="5" name="TextBox 4">
              <a:extLst>
                <a:ext uri="{FF2B5EF4-FFF2-40B4-BE49-F238E27FC236}">
                  <a16:creationId xmlns:a16="http://schemas.microsoft.com/office/drawing/2014/main" id="{44FA5268-4130-104D-A10E-20EDFC967B5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173D1DFF-9D04-8A45-BC31-749A4037D4C4}"/>
                </a:ext>
              </a:extLst>
            </p:cNvPr>
            <p:cNvCxnSpPr>
              <a:cxnSpLocks/>
              <a:stCxn id="5" idx="2"/>
            </p:cNvCxnSpPr>
            <p:nvPr/>
          </p:nvCxnSpPr>
          <p:spPr>
            <a:xfrm rot="5400000">
              <a:off x="6279690" y="1173567"/>
              <a:ext cx="664744" cy="704088"/>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846736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110472" y="3868200"/>
            <a:ext cx="2337502" cy="923330"/>
            <a:chOff x="9926774" y="432232"/>
            <a:chExt cx="2337502" cy="923330"/>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10590420" y="432232"/>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a:stCxn id="7" idx="1"/>
            </p:cNvCxnSpPr>
            <p:nvPr/>
          </p:nvCxnSpPr>
          <p:spPr>
            <a:xfrm rot="10800000">
              <a:off x="9926774" y="622078"/>
              <a:ext cx="678834" cy="430541"/>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413670" y="1099226"/>
            <a:ext cx="2520706" cy="927214"/>
            <a:chOff x="6166815" y="272375"/>
            <a:chExt cx="2520706"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a:stCxn id="10"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7803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spTree>
    <p:extLst>
      <p:ext uri="{BB962C8B-B14F-4D97-AF65-F5344CB8AC3E}">
        <p14:creationId xmlns:p14="http://schemas.microsoft.com/office/powerpoint/2010/main" val="3891138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16</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GitHub and git: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GitHub and git: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20</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162228"/>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17489"/>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2996741"/>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a:t>Requesters</a:t>
            </a:r>
            <a:endParaRPr lang="en-US" sz="4000" i="1" dirty="0"/>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14723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1004634"/>
            <a:ext cx="7200932" cy="3421248"/>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096171" y="2478009"/>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544767" y="3865744"/>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animEffect transition="in" filter="dissolve">
                                      <p:cBhvr>
                                        <p:cTn id="21" dur="500"/>
                                        <p:tgtEl>
                                          <p:spTgt spid="5">
                                            <p:txEl>
                                              <p:pRg st="9" end="9"/>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9</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3319</TotalTime>
  <Words>2911</Words>
  <Application>Microsoft Macintosh PowerPoint</Application>
  <PresentationFormat>On-screen Show (16:9)</PresentationFormat>
  <Paragraphs>387</Paragraphs>
  <Slides>20</Slides>
  <Notes>19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Dosis</vt:lpstr>
      <vt:lpstr>Dosis ExtraLight</vt:lpstr>
      <vt:lpstr>Segoe Print</vt:lpstr>
      <vt:lpstr>Titillium Web Light</vt:lpstr>
      <vt:lpstr>Mowbray template</vt:lpstr>
      <vt:lpstr>1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 Local vs Remote</vt:lpstr>
      <vt:lpstr>GitHub and git: The Upstream</vt:lpstr>
      <vt:lpstr>GitHub and git: Forking the Upstream</vt:lpstr>
      <vt:lpstr>GitHub and git: Cloning your Origin</vt:lpstr>
      <vt:lpstr>GitHub and git: Cloning your Origin</vt:lpstr>
      <vt:lpstr>GitHub and git: Ready to work</vt:lpstr>
      <vt:lpstr>GitHub and git: Make Changes*</vt:lpstr>
      <vt:lpstr>GitHub and git: Push to Origin</vt:lpstr>
      <vt:lpstr>GitHub and git: Making a Pull Request</vt:lpstr>
      <vt:lpstr>GitHub and git: Merge into Upstream</vt:lpstr>
      <vt:lpstr>The Issue Tracker</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192</cp:revision>
  <dcterms:created xsi:type="dcterms:W3CDTF">2020-09-29T11:59:10Z</dcterms:created>
  <dcterms:modified xsi:type="dcterms:W3CDTF">2022-03-01T18:27:43Z</dcterms:modified>
</cp:coreProperties>
</file>

<file path=docProps/thumbnail.jpeg>
</file>